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71" r:id="rId3"/>
    <p:sldId id="317" r:id="rId4"/>
    <p:sldId id="366" r:id="rId5"/>
    <p:sldId id="256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70" r:id="rId14"/>
    <p:sldId id="368" r:id="rId15"/>
    <p:sldId id="36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3"/>
    <p:restoredTop sz="95122"/>
  </p:normalViewPr>
  <p:slideViewPr>
    <p:cSldViewPr snapToGrid="0" snapToObjects="1">
      <p:cViewPr varScale="1">
        <p:scale>
          <a:sx n="79" d="100"/>
          <a:sy n="79" d="100"/>
        </p:scale>
        <p:origin x="23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313B7-BA47-0444-B73E-D1B284F50195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057AB-4286-C344-ABDE-42A6A40A01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72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1D9BB-6F33-1D4D-9EE0-6243602E7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2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943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653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176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196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23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27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9693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57AB-4286-C344-ABDE-42A6A40A0139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515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TW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49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888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662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250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856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972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2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1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19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01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580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TW"/>
              <a:t>Click to edit Master text styles</a:t>
            </a:r>
          </a:p>
          <a:p>
            <a:pPr lvl="1"/>
            <a:r>
              <a:rPr kumimoji="1" lang="en-US" altLang="zh-TW"/>
              <a:t>Second level</a:t>
            </a:r>
          </a:p>
          <a:p>
            <a:pPr lvl="2"/>
            <a:r>
              <a:rPr kumimoji="1" lang="en-US" altLang="zh-TW"/>
              <a:t>Third level</a:t>
            </a:r>
          </a:p>
          <a:p>
            <a:pPr lvl="3"/>
            <a:r>
              <a:rPr kumimoji="1" lang="en-US" altLang="zh-TW"/>
              <a:t>Fourth level</a:t>
            </a:r>
          </a:p>
          <a:p>
            <a:pPr lvl="4"/>
            <a:r>
              <a:rPr kumimoji="1" lang="en-US" altLang="zh-TW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8EA99-F05D-A04C-9CFA-FCC79819E5BD}" type="datetimeFigureOut">
              <a:rPr kumimoji="1" lang="zh-TW" altLang="en-US" smtClean="0"/>
              <a:t>2020/2/19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66425-4343-5441-BC47-2B339DD85C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1784555" y="1435806"/>
            <a:ext cx="8622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28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CELL</a:t>
            </a:r>
          </a:p>
          <a:p>
            <a:pPr algn="ctr"/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Speaker: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Oneil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Hsiao,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PhD</a:t>
            </a:r>
          </a:p>
          <a:p>
            <a:pPr algn="ctr"/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2020-02-20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2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766826-E442-F84C-BAFD-9BA76389C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53" y="1268455"/>
            <a:ext cx="9575800" cy="285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6763FA-6D9A-0648-8414-725434D535F4}"/>
              </a:ext>
            </a:extLst>
          </p:cNvPr>
          <p:cNvSpPr/>
          <p:nvPr/>
        </p:nvSpPr>
        <p:spPr>
          <a:xfrm>
            <a:off x="4794422" y="3286897"/>
            <a:ext cx="1223319" cy="210065"/>
          </a:xfrm>
          <a:prstGeom prst="rect">
            <a:avLst/>
          </a:prstGeom>
          <a:solidFill>
            <a:srgbClr val="ED7D3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4E823-C521-2D49-9109-1299D991D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219"/>
          <a:stretch/>
        </p:blipFill>
        <p:spPr>
          <a:xfrm>
            <a:off x="3606287" y="834838"/>
            <a:ext cx="8528050" cy="3827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69E76E-A204-624A-ADB9-1D6F8D7135CB}"/>
              </a:ext>
            </a:extLst>
          </p:cNvPr>
          <p:cNvSpPr/>
          <p:nvPr/>
        </p:nvSpPr>
        <p:spPr>
          <a:xfrm>
            <a:off x="3682316" y="834838"/>
            <a:ext cx="8452021" cy="382726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C858E-50AE-D044-A99B-975D78CF6371}"/>
              </a:ext>
            </a:extLst>
          </p:cNvPr>
          <p:cNvSpPr/>
          <p:nvPr/>
        </p:nvSpPr>
        <p:spPr>
          <a:xfrm>
            <a:off x="1075039" y="5589721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50A956-7AA1-D340-8CDB-E0C9389045D2}"/>
              </a:ext>
            </a:extLst>
          </p:cNvPr>
          <p:cNvSpPr/>
          <p:nvPr/>
        </p:nvSpPr>
        <p:spPr>
          <a:xfrm>
            <a:off x="1075039" y="5849217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8AEEC-16EE-0547-9705-6DDA1EDA5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2116095"/>
            <a:ext cx="6375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1A53D-BF9D-B84F-B22E-0BE1A015D80A}"/>
              </a:ext>
            </a:extLst>
          </p:cNvPr>
          <p:cNvSpPr/>
          <p:nvPr/>
        </p:nvSpPr>
        <p:spPr>
          <a:xfrm>
            <a:off x="1075039" y="6096356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73E74-59E0-9C44-992A-89C9663B9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53" y="1020805"/>
            <a:ext cx="11150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1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1A53D-BF9D-B84F-B22E-0BE1A015D80A}"/>
              </a:ext>
            </a:extLst>
          </p:cNvPr>
          <p:cNvSpPr/>
          <p:nvPr/>
        </p:nvSpPr>
        <p:spPr>
          <a:xfrm>
            <a:off x="1075039" y="6355850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5215F-8A20-8542-BEE6-0686DC505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1090133"/>
            <a:ext cx="9017000" cy="2476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33DF9-B005-3D4A-9468-7A8A8A0B28B8}"/>
              </a:ext>
            </a:extLst>
          </p:cNvPr>
          <p:cNvSpPr/>
          <p:nvPr/>
        </p:nvSpPr>
        <p:spPr>
          <a:xfrm>
            <a:off x="5590613" y="3566633"/>
            <a:ext cx="383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1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FEB62-3883-FF49-BBE0-19F1490DA540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期許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ML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team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成為？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ML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人才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57660-81D8-574B-AAF2-CAE2B95AD5B8}"/>
              </a:ext>
            </a:extLst>
          </p:cNvPr>
          <p:cNvSpPr/>
          <p:nvPr/>
        </p:nvSpPr>
        <p:spPr>
          <a:xfrm>
            <a:off x="4875954" y="2411576"/>
            <a:ext cx="244009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</a:t>
            </a:r>
            <a:r>
              <a:rPr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ML</a:t>
            </a:r>
            <a:r>
              <a:rPr lang="en-US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人才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  <a:p>
            <a:endParaRPr 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ML</a:t>
            </a:r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人才？</a:t>
            </a:r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斜槓型人才？</a:t>
            </a:r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965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09404-67B8-BF46-84AA-941D02D9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87514"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3A5DC-7271-E440-8C0F-877054DA3D39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期許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ML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team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成為</a:t>
            </a:r>
            <a:r>
              <a:rPr lang="zh-CN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串燒型</a:t>
            </a:r>
            <a:r>
              <a:rPr lang="zh-TW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ML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人才！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68CCA6-1F61-D847-A757-A8D5A9CB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1" y="0"/>
            <a:ext cx="11260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379341" y="2739063"/>
            <a:ext cx="3812659" cy="101054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Team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DS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79341" y="3761401"/>
            <a:ext cx="3379522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2020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發展藍圖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02490" y="6488668"/>
            <a:ext cx="148951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2019-06-17</a:t>
            </a:r>
            <a:endParaRPr lang="zh-TW" altLang="en-US" b="1" dirty="0">
              <a:solidFill>
                <a:schemeClr val="bg2">
                  <a:lumMod val="9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7012" y="1065430"/>
            <a:ext cx="12149588" cy="4309982"/>
          </a:xfrm>
          <a:prstGeom prst="rect">
            <a:avLst/>
          </a:prstGeom>
          <a:solidFill>
            <a:schemeClr val="tx1">
              <a:lumMod val="85000"/>
              <a:lumOff val="1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3" y="1024733"/>
            <a:ext cx="10795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13" y="2306682"/>
            <a:ext cx="1079500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5" y="3494444"/>
            <a:ext cx="1054100" cy="1028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5" y="4651733"/>
            <a:ext cx="1054100" cy="1016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342900" cy="670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342900" y="113484"/>
            <a:ext cx="1643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Oneil</a:t>
            </a:r>
            <a:r>
              <a:rPr lang="zh-TW" altLang="en-US" sz="24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Hsiao</a:t>
            </a:r>
            <a:endParaRPr lang="zh-TW" altLang="en-US" sz="2000" b="1" dirty="0">
              <a:solidFill>
                <a:srgbClr val="00B0F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6" name="Right Triangle 15"/>
          <p:cNvSpPr/>
          <p:nvPr/>
        </p:nvSpPr>
        <p:spPr>
          <a:xfrm rot="13621874">
            <a:off x="1820429" y="256829"/>
            <a:ext cx="187845" cy="174977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3871" y="1825433"/>
            <a:ext cx="4655659" cy="3207130"/>
          </a:xfrm>
          <a:prstGeom prst="trapezoid">
            <a:avLst>
              <a:gd name="adj" fmla="val 45182"/>
            </a:avLst>
          </a:prstGeom>
          <a:solidFill>
            <a:srgbClr val="76D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 t="25352" r="22132" b="16432"/>
          <a:stretch/>
        </p:blipFill>
        <p:spPr>
          <a:xfrm>
            <a:off x="121816" y="2201068"/>
            <a:ext cx="2239589" cy="2394043"/>
          </a:xfrm>
          <a:prstGeom prst="ellipse">
            <a:avLst/>
          </a:prstGeom>
          <a:noFill/>
          <a:ln w="3175" cap="rnd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4255" y="4758748"/>
            <a:ext cx="2143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Oneil</a:t>
            </a:r>
            <a:r>
              <a:rPr lang="zh-TW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with</a:t>
            </a:r>
            <a:r>
              <a:rPr lang="zh-TW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Hagen</a:t>
            </a:r>
            <a:endParaRPr lang="zh-TW" alt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48122" y="1085094"/>
            <a:ext cx="8250237" cy="4739083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4381741" y="1065429"/>
            <a:ext cx="77557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SCI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技術期刊： 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9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(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第一作者：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4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篇，通訊作者：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1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篇，被引用數：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~100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TSSCI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期刊：    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3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(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刊登於管理評論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專利：               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3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(2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篇發明型專利，第一發明人：１篇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學歷：國立中山大學資管所博士、 奧地利維也納大學資訊科學所研修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(1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年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經歷：工研院巨資</a:t>
            </a:r>
            <a:r>
              <a:rPr lang="zh-TW" alt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中心 機器學習工程師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           中央研究院 院聘博士後研究員</a:t>
            </a: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           商業發展研究院經營模式創新所 研究員</a:t>
            </a:r>
          </a:p>
          <a:p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專長：演化式演算法改良、時序資料分析、建構機器學習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(ML)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分析流程</a:t>
            </a:r>
          </a:p>
          <a:p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87263" y="4541779"/>
            <a:ext cx="85963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競賽：</a:t>
            </a: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2018,</a:t>
            </a:r>
            <a:r>
              <a:rPr lang="zh-TW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2019</a:t>
            </a:r>
            <a:r>
              <a:rPr lang="zh-TW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AIGO</a:t>
            </a:r>
            <a:r>
              <a:rPr lang="zh-TW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ML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實作競賽 隊長，競賽結果：優勝</a:t>
            </a: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社團：系學會會長、系籃副隊長</a:t>
            </a: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受邀演講：淡江、東海、輔大、靜宜、中正、中研院、</a:t>
            </a: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                   聯合大學、台大、阮綜合醫院、空軍航院</a:t>
            </a:r>
          </a:p>
        </p:txBody>
      </p:sp>
    </p:spTree>
    <p:extLst>
      <p:ext uri="{BB962C8B-B14F-4D97-AF65-F5344CB8AC3E}">
        <p14:creationId xmlns:p14="http://schemas.microsoft.com/office/powerpoint/2010/main" val="309593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-1878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8788" y="4980406"/>
            <a:ext cx="12210787" cy="190061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2900" y="5129209"/>
            <a:ext cx="773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技術深度</a:t>
            </a:r>
            <a:endParaRPr lang="zh-TW" alt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9460271" y="5267840"/>
            <a:ext cx="1595548" cy="325829"/>
            <a:chOff x="1522416" y="6074543"/>
            <a:chExt cx="1595548" cy="325829"/>
          </a:xfrm>
        </p:grpSpPr>
        <p:sp>
          <p:nvSpPr>
            <p:cNvPr id="30" name="5-Point Star 29"/>
            <p:cNvSpPr/>
            <p:nvPr/>
          </p:nvSpPr>
          <p:spPr>
            <a:xfrm>
              <a:off x="1522416" y="6074543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1960044" y="6084801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2360274" y="6086047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5-Point Star 32"/>
            <p:cNvSpPr/>
            <p:nvPr/>
          </p:nvSpPr>
          <p:spPr>
            <a:xfrm>
              <a:off x="2760504" y="6086046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645267" y="5257582"/>
            <a:ext cx="2010066" cy="328676"/>
            <a:chOff x="1522416" y="6074543"/>
            <a:chExt cx="2010066" cy="3286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5-Point Star 34"/>
            <p:cNvSpPr/>
            <p:nvPr/>
          </p:nvSpPr>
          <p:spPr>
            <a:xfrm>
              <a:off x="1522416" y="6074543"/>
              <a:ext cx="357460" cy="314325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5-Point Star 35"/>
            <p:cNvSpPr/>
            <p:nvPr/>
          </p:nvSpPr>
          <p:spPr>
            <a:xfrm>
              <a:off x="1960044" y="6084801"/>
              <a:ext cx="357460" cy="314325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5-Point Star 36"/>
            <p:cNvSpPr/>
            <p:nvPr/>
          </p:nvSpPr>
          <p:spPr>
            <a:xfrm>
              <a:off x="2360274" y="6084006"/>
              <a:ext cx="357460" cy="314325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5-Point Star 37"/>
            <p:cNvSpPr/>
            <p:nvPr/>
          </p:nvSpPr>
          <p:spPr>
            <a:xfrm>
              <a:off x="2760504" y="6084005"/>
              <a:ext cx="357460" cy="314325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5-Point Star 38"/>
            <p:cNvSpPr/>
            <p:nvPr/>
          </p:nvSpPr>
          <p:spPr>
            <a:xfrm>
              <a:off x="3175022" y="6088894"/>
              <a:ext cx="357460" cy="314325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91509" y="5278098"/>
            <a:ext cx="1595548" cy="325829"/>
            <a:chOff x="1522416" y="6074543"/>
            <a:chExt cx="1595548" cy="325829"/>
          </a:xfrm>
        </p:grpSpPr>
        <p:sp>
          <p:nvSpPr>
            <p:cNvPr id="41" name="5-Point Star 40"/>
            <p:cNvSpPr/>
            <p:nvPr/>
          </p:nvSpPr>
          <p:spPr>
            <a:xfrm>
              <a:off x="1522416" y="6074543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5-Point Star 41"/>
            <p:cNvSpPr/>
            <p:nvPr/>
          </p:nvSpPr>
          <p:spPr>
            <a:xfrm>
              <a:off x="1960044" y="6084801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2360274" y="6086047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2760504" y="6086046"/>
              <a:ext cx="357460" cy="314325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42900" y="597898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應用</a:t>
            </a:r>
          </a:p>
          <a:p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專案</a:t>
            </a:r>
            <a:endParaRPr lang="zh-TW" alt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1143054" y="5872240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關聯網絡與異常交易分析</a:t>
            </a:r>
          </a:p>
          <a:p>
            <a:pPr algn="ctr"/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(</a:t>
            </a:r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分群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)</a:t>
            </a:r>
            <a:endParaRPr lang="zh-TW" altLang="en-US" sz="2400" b="1" dirty="0">
              <a:solidFill>
                <a:schemeClr val="accent6">
                  <a:lumMod val="60000"/>
                  <a:lumOff val="40000"/>
                </a:schemeClr>
              </a:solidFill>
              <a:ea typeface="Microsoft JhengHei" charset="0"/>
              <a:cs typeface="Microsoft JhengHei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38582" y="5894316"/>
            <a:ext cx="3233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神坊代營運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—</a:t>
            </a:r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輿情分析</a:t>
            </a:r>
          </a:p>
          <a:p>
            <a:pPr algn="ctr"/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(</a:t>
            </a:r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斷詞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)</a:t>
            </a:r>
            <a:endParaRPr lang="zh-TW" altLang="en-US" sz="2400" b="1" dirty="0">
              <a:solidFill>
                <a:schemeClr val="accent6">
                  <a:lumMod val="60000"/>
                  <a:lumOff val="40000"/>
                </a:schemeClr>
              </a:solidFill>
              <a:ea typeface="Microsoft JhengHei" charset="0"/>
              <a:cs typeface="Microsoft JhengHei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91755" y="5877002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關聯網絡與異常交易分析</a:t>
            </a:r>
          </a:p>
          <a:p>
            <a:pPr algn="ctr"/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(</a:t>
            </a:r>
            <a:r>
              <a:rPr lang="zh-TW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評估函式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Microsoft JhengHei" charset="0"/>
                <a:cs typeface="Microsoft JhengHei" charset="0"/>
              </a:rPr>
              <a:t>)</a:t>
            </a:r>
            <a:endParaRPr lang="zh-TW" altLang="en-US" sz="2400" b="1" dirty="0">
              <a:solidFill>
                <a:schemeClr val="accent6">
                  <a:lumMod val="60000"/>
                  <a:lumOff val="40000"/>
                </a:schemeClr>
              </a:solidFill>
              <a:ea typeface="Microsoft JhengHei" charset="0"/>
              <a:cs typeface="Microsoft JhengHe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0"/>
            <a:ext cx="12173212" cy="259845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1" name="Rectangle 50"/>
          <p:cNvSpPr/>
          <p:nvPr/>
        </p:nvSpPr>
        <p:spPr>
          <a:xfrm>
            <a:off x="1577386" y="154211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改良演算法，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e.g.,</a:t>
            </a:r>
            <a:r>
              <a:rPr lang="zh-TW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GA+PSO</a:t>
            </a:r>
            <a:endParaRPr lang="zh-TW" alt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75401" y="1542112"/>
            <a:ext cx="375994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修改分析流程方法論，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e.g.,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extract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vgg19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layer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+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DBSCAN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for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img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and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text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features</a:t>
            </a:r>
            <a:endParaRPr lang="zh-TW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26050" y="1562455"/>
            <a:ext cx="2884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修改評估函式，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e.g.,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MSE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+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priority</a:t>
            </a:r>
            <a:r>
              <a:rPr lang="zh-TW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b="1" dirty="0">
                <a:solidFill>
                  <a:schemeClr val="accent1">
                    <a:lumMod val="40000"/>
                    <a:lumOff val="60000"/>
                  </a:schemeClr>
                </a:solidFill>
                <a:ea typeface="Microsoft JhengHei" charset="0"/>
                <a:cs typeface="Microsoft JhengHei" charset="0"/>
              </a:rPr>
              <a:t>terms</a:t>
            </a:r>
            <a:endParaRPr lang="zh-TW" altLang="en-US" sz="2000" b="1" dirty="0">
              <a:solidFill>
                <a:schemeClr val="accent1">
                  <a:lumMod val="40000"/>
                  <a:lumOff val="60000"/>
                </a:schemeClr>
              </a:solidFill>
              <a:ea typeface="Microsoft JhengHei" charset="0"/>
              <a:cs typeface="Microsoft JhengHei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0"/>
            <a:ext cx="342900" cy="670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Rectangle 54"/>
          <p:cNvSpPr/>
          <p:nvPr/>
        </p:nvSpPr>
        <p:spPr>
          <a:xfrm>
            <a:off x="355265" y="158550"/>
            <a:ext cx="3647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ML</a:t>
            </a:r>
            <a:r>
              <a:rPr lang="zh-TW" altLang="en-US" sz="24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 </a:t>
            </a:r>
            <a:r>
              <a:rPr lang="en-US" altLang="zh-TW" sz="28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team</a:t>
            </a:r>
            <a:r>
              <a:rPr lang="zh-TW" altLang="en-US" sz="2400" b="1" dirty="0">
                <a:solidFill>
                  <a:srgbClr val="00B0F0"/>
                </a:solidFill>
                <a:ea typeface="Microsoft JhengHei" charset="0"/>
                <a:cs typeface="Microsoft JhengHei" charset="0"/>
              </a:rPr>
              <a:t> 我們會一起經歷</a:t>
            </a:r>
            <a:endParaRPr lang="zh-TW" altLang="en-US" sz="2000" b="1" dirty="0">
              <a:solidFill>
                <a:srgbClr val="00B0F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6" name="Right Triangle 55"/>
          <p:cNvSpPr/>
          <p:nvPr/>
        </p:nvSpPr>
        <p:spPr>
          <a:xfrm rot="13621874">
            <a:off x="3917202" y="349216"/>
            <a:ext cx="187845" cy="174977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05" y="2670922"/>
            <a:ext cx="847706" cy="22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74" y="2557775"/>
            <a:ext cx="2378075" cy="2324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2" y="2670922"/>
            <a:ext cx="3600052" cy="22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712" y="2642346"/>
            <a:ext cx="3271061" cy="2240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" name="Rectangle 60"/>
          <p:cNvSpPr/>
          <p:nvPr/>
        </p:nvSpPr>
        <p:spPr>
          <a:xfrm>
            <a:off x="429651" y="4882611"/>
            <a:ext cx="4447760" cy="45719"/>
          </a:xfrm>
          <a:prstGeom prst="rect">
            <a:avLst/>
          </a:prstGeom>
          <a:solidFill>
            <a:srgbClr val="00F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FD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392712" y="4880786"/>
            <a:ext cx="3271061" cy="45719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FD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179074" y="4880786"/>
            <a:ext cx="2378075" cy="4571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9F8E99-CAE5-954F-BA15-AA6AC4F0727F}"/>
              </a:ext>
            </a:extLst>
          </p:cNvPr>
          <p:cNvSpPr/>
          <p:nvPr/>
        </p:nvSpPr>
        <p:spPr>
          <a:xfrm>
            <a:off x="-73152" y="1261872"/>
            <a:ext cx="124200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B7328-F345-B942-A449-93C02A54C62E}"/>
              </a:ext>
            </a:extLst>
          </p:cNvPr>
          <p:cNvSpPr txBox="1"/>
          <p:nvPr/>
        </p:nvSpPr>
        <p:spPr>
          <a:xfrm>
            <a:off x="206784" y="1287984"/>
            <a:ext cx="1692000" cy="307777"/>
          </a:xfrm>
          <a:prstGeom prst="rect">
            <a:avLst/>
          </a:prstGeom>
          <a:noFill/>
          <a:ln w="317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GIS</a:t>
            </a:r>
            <a:r>
              <a:rPr lang="zh-TW" altLang="en-US" sz="1400" b="1" dirty="0">
                <a:solidFill>
                  <a:schemeClr val="bg1"/>
                </a:solidFill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</a:rPr>
              <a:t>dataset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FBE45-FEE2-B146-9212-795919FA852C}"/>
              </a:ext>
            </a:extLst>
          </p:cNvPr>
          <p:cNvSpPr txBox="1"/>
          <p:nvPr/>
        </p:nvSpPr>
        <p:spPr>
          <a:xfrm>
            <a:off x="2913408" y="1287984"/>
            <a:ext cx="1692000" cy="307777"/>
          </a:xfrm>
          <a:prstGeom prst="rect">
            <a:avLst/>
          </a:prstGeom>
          <a:noFill/>
          <a:ln w="317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Step1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A35F3-C2F9-FE43-B2EC-EE77DA98D917}"/>
              </a:ext>
            </a:extLst>
          </p:cNvPr>
          <p:cNvSpPr txBox="1"/>
          <p:nvPr/>
        </p:nvSpPr>
        <p:spPr>
          <a:xfrm>
            <a:off x="5455440" y="1287984"/>
            <a:ext cx="1692000" cy="307777"/>
          </a:xfrm>
          <a:prstGeom prst="rect">
            <a:avLst/>
          </a:prstGeom>
          <a:noFill/>
          <a:ln w="317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Step2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22418-B65C-E746-B45A-35F78947A847}"/>
              </a:ext>
            </a:extLst>
          </p:cNvPr>
          <p:cNvSpPr txBox="1"/>
          <p:nvPr/>
        </p:nvSpPr>
        <p:spPr>
          <a:xfrm>
            <a:off x="7942608" y="1287984"/>
            <a:ext cx="1692000" cy="307777"/>
          </a:xfrm>
          <a:prstGeom prst="rect">
            <a:avLst/>
          </a:prstGeom>
          <a:noFill/>
          <a:ln w="317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step3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62467-B3E3-CF4C-A3F2-08569B903269}"/>
              </a:ext>
            </a:extLst>
          </p:cNvPr>
          <p:cNvSpPr txBox="1"/>
          <p:nvPr/>
        </p:nvSpPr>
        <p:spPr>
          <a:xfrm>
            <a:off x="10411488" y="1287984"/>
            <a:ext cx="1692000" cy="307777"/>
          </a:xfrm>
          <a:prstGeom prst="rect">
            <a:avLst/>
          </a:prstGeom>
          <a:noFill/>
          <a:ln w="317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step4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A43E4-8C70-9E43-80B3-F54BB0F6F48E}"/>
              </a:ext>
            </a:extLst>
          </p:cNvPr>
          <p:cNvSpPr/>
          <p:nvPr/>
        </p:nvSpPr>
        <p:spPr>
          <a:xfrm>
            <a:off x="157500" y="1933981"/>
            <a:ext cx="1878048" cy="1764000"/>
          </a:xfrm>
          <a:prstGeom prst="rect">
            <a:avLst/>
          </a:prstGeom>
          <a:solidFill>
            <a:srgbClr val="D0CFC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6C690-3E7A-EC4B-9746-BB37B37F2227}"/>
              </a:ext>
            </a:extLst>
          </p:cNvPr>
          <p:cNvSpPr txBox="1"/>
          <p:nvPr/>
        </p:nvSpPr>
        <p:spPr>
          <a:xfrm>
            <a:off x="202862" y="1985183"/>
            <a:ext cx="1800000" cy="307777"/>
          </a:xfrm>
          <a:prstGeom prst="rect">
            <a:avLst/>
          </a:prstGeom>
          <a:solidFill>
            <a:schemeClr val="accent2"/>
          </a:solidFill>
          <a:ln w="31750"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The </a:t>
            </a:r>
            <a:r>
              <a:rPr lang="en-US" altLang="zh-TW" sz="1400" b="1" dirty="0">
                <a:solidFill>
                  <a:schemeClr val="bg1"/>
                </a:solidFill>
              </a:rPr>
              <a:t>GIS</a:t>
            </a:r>
            <a:r>
              <a:rPr lang="en-US" altLang="zh-CN" sz="1400" b="1" dirty="0">
                <a:solidFill>
                  <a:schemeClr val="bg1"/>
                </a:solidFill>
              </a:rPr>
              <a:t>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A4DCB-696E-E246-A0CA-4D1359AF30F0}"/>
              </a:ext>
            </a:extLst>
          </p:cNvPr>
          <p:cNvSpPr txBox="1"/>
          <p:nvPr/>
        </p:nvSpPr>
        <p:spPr>
          <a:xfrm>
            <a:off x="194076" y="2278254"/>
            <a:ext cx="187804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GIS</a:t>
            </a:r>
            <a:r>
              <a:rPr lang="en-US" altLang="zh-CN" sz="1400" b="1" dirty="0"/>
              <a:t>1</a:t>
            </a:r>
            <a:r>
              <a:rPr lang="en-US" altLang="zh-CN" sz="1200" b="1" dirty="0"/>
              <a:t> :  </a:t>
            </a:r>
            <a:r>
              <a:rPr lang="en-US" altLang="zh-CN" sz="1600" b="1" dirty="0"/>
              <a:t>[</a:t>
            </a:r>
            <a:r>
              <a:rPr kumimoji="1" lang="en-US" altLang="zh-TW" sz="1200" dirty="0">
                <a:latin typeface="Microsoft JhengHei" charset="0"/>
                <a:ea typeface="Microsoft JhengHei" charset="0"/>
                <a:cs typeface="Microsoft JhengHei" charset="0"/>
              </a:rPr>
              <a:t>rac</a:t>
            </a:r>
            <a:r>
              <a:rPr kumimoji="1" lang="en-US" altLang="zh-TW" sz="600" dirty="0">
                <a:latin typeface="Microsoft JhengHei" charset="0"/>
                <a:ea typeface="Microsoft JhengHei" charset="0"/>
                <a:cs typeface="Microsoft JhengHei" charset="0"/>
              </a:rPr>
              <a:t>1,1</a:t>
            </a:r>
            <a:r>
              <a:rPr kumimoji="1"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1200" dirty="0">
                <a:latin typeface="Microsoft JhengHei" charset="0"/>
                <a:ea typeface="Microsoft JhengHei" charset="0"/>
                <a:cs typeface="Microsoft JhengHei" charset="0"/>
              </a:rPr>
              <a:t>rac</a:t>
            </a:r>
            <a:r>
              <a:rPr kumimoji="1" lang="en-US" altLang="zh-TW" sz="600" dirty="0">
                <a:latin typeface="Microsoft JhengHei" charset="0"/>
                <a:ea typeface="Microsoft JhengHei" charset="0"/>
                <a:cs typeface="Microsoft JhengHei" charset="0"/>
              </a:rPr>
              <a:t>1,2</a:t>
            </a:r>
            <a:r>
              <a:rPr kumimoji="1"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is-I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…</a:t>
            </a:r>
            <a:r>
              <a:rPr lang="en-US" altLang="zh-CN" sz="16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TW" sz="1700" b="1" dirty="0"/>
              <a:t>GIS</a:t>
            </a:r>
            <a:r>
              <a:rPr lang="en-US" altLang="zh-CN" sz="1400" b="1" dirty="0"/>
              <a:t>2</a:t>
            </a:r>
            <a:r>
              <a:rPr lang="en-US" altLang="zh-CN" sz="1700" b="1" dirty="0"/>
              <a:t> </a:t>
            </a:r>
            <a:r>
              <a:rPr lang="en-US" altLang="zh-CN" sz="1100" b="1" dirty="0"/>
              <a:t>:  </a:t>
            </a:r>
            <a:r>
              <a:rPr lang="en-US" altLang="zh-CN" sz="1400" b="1" dirty="0"/>
              <a:t>[</a:t>
            </a:r>
            <a:r>
              <a:rPr kumimoji="1" lang="en-US" altLang="zh-TW" sz="1200" dirty="0">
                <a:latin typeface="Microsoft JhengHei" charset="0"/>
                <a:ea typeface="Microsoft JhengHei" charset="0"/>
                <a:cs typeface="Microsoft JhengHei" charset="0"/>
              </a:rPr>
              <a:t>rac</a:t>
            </a:r>
            <a:r>
              <a:rPr kumimoji="1" lang="en-US" altLang="zh-TW" sz="600" dirty="0">
                <a:latin typeface="Microsoft JhengHei" charset="0"/>
                <a:ea typeface="Microsoft JhengHei" charset="0"/>
                <a:cs typeface="Microsoft JhengHei" charset="0"/>
              </a:rPr>
              <a:t>2,1</a:t>
            </a:r>
            <a:r>
              <a:rPr kumimoji="1" lang="zh-TW" altLang="en-US" sz="1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1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1200" dirty="0">
                <a:latin typeface="Microsoft JhengHei" charset="0"/>
                <a:ea typeface="Microsoft JhengHei" charset="0"/>
                <a:cs typeface="Microsoft JhengHei" charset="0"/>
              </a:rPr>
              <a:t>rac</a:t>
            </a:r>
            <a:r>
              <a:rPr kumimoji="1" lang="en-US" altLang="zh-TW" sz="600" dirty="0">
                <a:latin typeface="Microsoft JhengHei" charset="0"/>
                <a:ea typeface="Microsoft JhengHei" charset="0"/>
                <a:cs typeface="Microsoft JhengHei" charset="0"/>
              </a:rPr>
              <a:t>2,2</a:t>
            </a:r>
            <a:r>
              <a:rPr kumimoji="1" lang="zh-TW" altLang="en-US" sz="1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is-IS" altLang="zh-TW" sz="1400" dirty="0">
                <a:latin typeface="Microsoft JhengHei" charset="0"/>
                <a:ea typeface="Microsoft JhengHei" charset="0"/>
                <a:cs typeface="Microsoft JhengHei" charset="0"/>
              </a:rPr>
              <a:t>…</a:t>
            </a:r>
            <a:r>
              <a:rPr lang="en-US" altLang="zh-CN" sz="1400" b="1" dirty="0"/>
              <a:t>]</a:t>
            </a:r>
            <a:endParaRPr lang="en-US" altLang="zh-CN" sz="1100" b="1" dirty="0"/>
          </a:p>
          <a:p>
            <a:pPr algn="ctr"/>
            <a:r>
              <a:rPr lang="en-US" altLang="zh-CN" sz="1200" b="1" dirty="0"/>
              <a:t>…</a:t>
            </a:r>
          </a:p>
          <a:p>
            <a:r>
              <a:rPr lang="en-US" altLang="zh-TW" b="1" i="1" dirty="0" err="1"/>
              <a:t>GIS</a:t>
            </a:r>
            <a:r>
              <a:rPr lang="en-US" altLang="zh-CN" sz="1400" b="1" i="1" dirty="0" err="1"/>
              <a:t>k</a:t>
            </a:r>
            <a:r>
              <a:rPr lang="en-US" altLang="zh-CN" b="1" dirty="0"/>
              <a:t> : </a:t>
            </a:r>
            <a:r>
              <a:rPr lang="en-US" altLang="zh-CN" sz="1400" b="1" dirty="0"/>
              <a:t>[</a:t>
            </a:r>
            <a:r>
              <a:rPr kumimoji="1" lang="en-US" altLang="zh-TW" sz="1200" dirty="0">
                <a:latin typeface="Microsoft JhengHei" charset="0"/>
                <a:ea typeface="Microsoft JhengHei" charset="0"/>
                <a:cs typeface="Microsoft JhengHei" charset="0"/>
              </a:rPr>
              <a:t>rac</a:t>
            </a:r>
            <a:r>
              <a:rPr kumimoji="1" lang="en-US" altLang="zh-TW" sz="600" dirty="0">
                <a:latin typeface="Microsoft JhengHei" charset="0"/>
                <a:ea typeface="Microsoft JhengHei" charset="0"/>
                <a:cs typeface="Microsoft JhengHei" charset="0"/>
              </a:rPr>
              <a:t>k1</a:t>
            </a:r>
            <a:r>
              <a:rPr kumimoji="1" lang="zh-TW" altLang="en-US" sz="1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1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1200" dirty="0">
                <a:latin typeface="Microsoft JhengHei" charset="0"/>
                <a:ea typeface="Microsoft JhengHei" charset="0"/>
                <a:cs typeface="Microsoft JhengHei" charset="0"/>
              </a:rPr>
              <a:t>rac</a:t>
            </a:r>
            <a:r>
              <a:rPr kumimoji="1" lang="en-US" altLang="zh-TW" sz="600" dirty="0">
                <a:latin typeface="Microsoft JhengHei" charset="0"/>
                <a:ea typeface="Microsoft JhengHei" charset="0"/>
                <a:cs typeface="Microsoft JhengHei" charset="0"/>
              </a:rPr>
              <a:t>k,2</a:t>
            </a:r>
            <a:r>
              <a:rPr kumimoji="1" lang="zh-TW" altLang="en-US" sz="1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is-IS" altLang="zh-TW" sz="1400" dirty="0">
                <a:latin typeface="Microsoft JhengHei" charset="0"/>
                <a:ea typeface="Microsoft JhengHei" charset="0"/>
                <a:cs typeface="Microsoft JhengHei" charset="0"/>
              </a:rPr>
              <a:t>…</a:t>
            </a:r>
            <a:r>
              <a:rPr lang="en-US" altLang="zh-CN" sz="1400" b="1" dirty="0"/>
              <a:t>]</a:t>
            </a:r>
            <a:endParaRPr lang="en-US" altLang="zh-CN" sz="1100" b="1" dirty="0"/>
          </a:p>
          <a:p>
            <a:endParaRPr lang="en-US" altLang="zh-CN" sz="12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2DAA49-15D6-2E4A-A369-C55DC26A0011}"/>
              </a:ext>
            </a:extLst>
          </p:cNvPr>
          <p:cNvGrpSpPr>
            <a:grpSpLocks noChangeAspect="1"/>
          </p:cNvGrpSpPr>
          <p:nvPr/>
        </p:nvGrpSpPr>
        <p:grpSpPr>
          <a:xfrm>
            <a:off x="2828267" y="1800119"/>
            <a:ext cx="1584000" cy="1008000"/>
            <a:chOff x="2736827" y="1800120"/>
            <a:chExt cx="1911927" cy="121668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45ED70-987C-A845-9455-47F850E15BAD}"/>
                </a:ext>
              </a:extLst>
            </p:cNvPr>
            <p:cNvCxnSpPr/>
            <p:nvPr/>
          </p:nvCxnSpPr>
          <p:spPr>
            <a:xfrm>
              <a:off x="2926393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2F1A8E-5C54-5140-8FC8-3C961FE8965E}"/>
                </a:ext>
              </a:extLst>
            </p:cNvPr>
            <p:cNvCxnSpPr/>
            <p:nvPr/>
          </p:nvCxnSpPr>
          <p:spPr>
            <a:xfrm flipH="1">
              <a:off x="2736827" y="2882866"/>
              <a:ext cx="1911927" cy="0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79459A8-E8D0-7645-AF67-5BCCF94D2B6E}"/>
                </a:ext>
              </a:extLst>
            </p:cNvPr>
            <p:cNvSpPr/>
            <p:nvPr/>
          </p:nvSpPr>
          <p:spPr>
            <a:xfrm>
              <a:off x="3037230" y="1902876"/>
              <a:ext cx="1510146" cy="896171"/>
            </a:xfrm>
            <a:custGeom>
              <a:avLst/>
              <a:gdLst>
                <a:gd name="connsiteX0" fmla="*/ 0 w 1704109"/>
                <a:gd name="connsiteY0" fmla="*/ 835183 h 896171"/>
                <a:gd name="connsiteX1" fmla="*/ 69273 w 1704109"/>
                <a:gd name="connsiteY1" fmla="*/ 184019 h 896171"/>
                <a:gd name="connsiteX2" fmla="*/ 290946 w 1704109"/>
                <a:gd name="connsiteY2" fmla="*/ 3910 h 896171"/>
                <a:gd name="connsiteX3" fmla="*/ 318655 w 1704109"/>
                <a:gd name="connsiteY3" fmla="*/ 308710 h 896171"/>
                <a:gd name="connsiteX4" fmla="*/ 387927 w 1704109"/>
                <a:gd name="connsiteY4" fmla="*/ 502673 h 896171"/>
                <a:gd name="connsiteX5" fmla="*/ 484909 w 1704109"/>
                <a:gd name="connsiteY5" fmla="*/ 433401 h 896171"/>
                <a:gd name="connsiteX6" fmla="*/ 568037 w 1704109"/>
                <a:gd name="connsiteY6" fmla="*/ 668928 h 896171"/>
                <a:gd name="connsiteX7" fmla="*/ 609600 w 1704109"/>
                <a:gd name="connsiteY7" fmla="*/ 779764 h 896171"/>
                <a:gd name="connsiteX8" fmla="*/ 900546 w 1704109"/>
                <a:gd name="connsiteY8" fmla="*/ 710492 h 896171"/>
                <a:gd name="connsiteX9" fmla="*/ 969818 w 1704109"/>
                <a:gd name="connsiteY9" fmla="*/ 849037 h 896171"/>
                <a:gd name="connsiteX10" fmla="*/ 1136073 w 1704109"/>
                <a:gd name="connsiteY10" fmla="*/ 862892 h 896171"/>
                <a:gd name="connsiteX11" fmla="*/ 1510146 w 1704109"/>
                <a:gd name="connsiteY11" fmla="*/ 835183 h 896171"/>
                <a:gd name="connsiteX12" fmla="*/ 1648691 w 1704109"/>
                <a:gd name="connsiteY12" fmla="*/ 142455 h 896171"/>
                <a:gd name="connsiteX13" fmla="*/ 1704109 w 1704109"/>
                <a:gd name="connsiteY13" fmla="*/ 876746 h 8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04109" h="896171">
                  <a:moveTo>
                    <a:pt x="0" y="835183"/>
                  </a:moveTo>
                  <a:cubicBezTo>
                    <a:pt x="10391" y="578873"/>
                    <a:pt x="20782" y="322564"/>
                    <a:pt x="69273" y="184019"/>
                  </a:cubicBezTo>
                  <a:cubicBezTo>
                    <a:pt x="117764" y="45474"/>
                    <a:pt x="249382" y="-16872"/>
                    <a:pt x="290946" y="3910"/>
                  </a:cubicBezTo>
                  <a:cubicBezTo>
                    <a:pt x="332510" y="24692"/>
                    <a:pt x="302492" y="225583"/>
                    <a:pt x="318655" y="308710"/>
                  </a:cubicBezTo>
                  <a:cubicBezTo>
                    <a:pt x="334818" y="391837"/>
                    <a:pt x="360218" y="481891"/>
                    <a:pt x="387927" y="502673"/>
                  </a:cubicBezTo>
                  <a:cubicBezTo>
                    <a:pt x="415636" y="523455"/>
                    <a:pt x="454891" y="405692"/>
                    <a:pt x="484909" y="433401"/>
                  </a:cubicBezTo>
                  <a:cubicBezTo>
                    <a:pt x="514927" y="461110"/>
                    <a:pt x="547255" y="611201"/>
                    <a:pt x="568037" y="668928"/>
                  </a:cubicBezTo>
                  <a:cubicBezTo>
                    <a:pt x="588819" y="726655"/>
                    <a:pt x="554182" y="772837"/>
                    <a:pt x="609600" y="779764"/>
                  </a:cubicBezTo>
                  <a:cubicBezTo>
                    <a:pt x="665018" y="786691"/>
                    <a:pt x="840510" y="698947"/>
                    <a:pt x="900546" y="710492"/>
                  </a:cubicBezTo>
                  <a:cubicBezTo>
                    <a:pt x="960582" y="722037"/>
                    <a:pt x="930564" y="823637"/>
                    <a:pt x="969818" y="849037"/>
                  </a:cubicBezTo>
                  <a:cubicBezTo>
                    <a:pt x="1009073" y="874437"/>
                    <a:pt x="1046018" y="865201"/>
                    <a:pt x="1136073" y="862892"/>
                  </a:cubicBezTo>
                  <a:cubicBezTo>
                    <a:pt x="1226128" y="860583"/>
                    <a:pt x="1424710" y="955256"/>
                    <a:pt x="1510146" y="835183"/>
                  </a:cubicBezTo>
                  <a:cubicBezTo>
                    <a:pt x="1595582" y="715110"/>
                    <a:pt x="1616364" y="135528"/>
                    <a:pt x="1648691" y="142455"/>
                  </a:cubicBezTo>
                  <a:cubicBezTo>
                    <a:pt x="1681018" y="149382"/>
                    <a:pt x="1704109" y="876746"/>
                    <a:pt x="1704109" y="876746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rgbClr val="3C3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06A66C-9BA6-2F45-A37F-D4FD440D06D6}"/>
                </a:ext>
              </a:extLst>
            </p:cNvPr>
            <p:cNvCxnSpPr/>
            <p:nvPr/>
          </p:nvCxnSpPr>
          <p:spPr>
            <a:xfrm>
              <a:off x="3378812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C34D504-6E16-3447-8D95-A2B8FB7A14B2}"/>
                </a:ext>
              </a:extLst>
            </p:cNvPr>
            <p:cNvCxnSpPr/>
            <p:nvPr/>
          </p:nvCxnSpPr>
          <p:spPr>
            <a:xfrm>
              <a:off x="3831231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0B75DF6-C8A6-B540-A4D5-788B1ED3900C}"/>
                </a:ext>
              </a:extLst>
            </p:cNvPr>
            <p:cNvCxnSpPr/>
            <p:nvPr/>
          </p:nvCxnSpPr>
          <p:spPr>
            <a:xfrm>
              <a:off x="4283651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0C7E32-46DE-E44D-9FCF-23673361492C}"/>
              </a:ext>
            </a:extLst>
          </p:cNvPr>
          <p:cNvGrpSpPr>
            <a:grpSpLocks noChangeAspect="1"/>
          </p:cNvGrpSpPr>
          <p:nvPr/>
        </p:nvGrpSpPr>
        <p:grpSpPr>
          <a:xfrm>
            <a:off x="2828267" y="3049799"/>
            <a:ext cx="1584000" cy="1008000"/>
            <a:chOff x="2736827" y="3324120"/>
            <a:chExt cx="1911927" cy="121668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BF870E9-27C2-8C4A-A48D-D65942E84707}"/>
                </a:ext>
              </a:extLst>
            </p:cNvPr>
            <p:cNvCxnSpPr/>
            <p:nvPr/>
          </p:nvCxnSpPr>
          <p:spPr>
            <a:xfrm>
              <a:off x="2926393" y="3324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FDC7D0-6479-C240-9F53-A21C066BD5D5}"/>
                </a:ext>
              </a:extLst>
            </p:cNvPr>
            <p:cNvCxnSpPr/>
            <p:nvPr/>
          </p:nvCxnSpPr>
          <p:spPr>
            <a:xfrm flipH="1">
              <a:off x="2736827" y="4406866"/>
              <a:ext cx="1911927" cy="0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892A3BA-F471-3944-A01E-DC56812CA332}"/>
                </a:ext>
              </a:extLst>
            </p:cNvPr>
            <p:cNvSpPr/>
            <p:nvPr/>
          </p:nvSpPr>
          <p:spPr>
            <a:xfrm>
              <a:off x="3009520" y="3526764"/>
              <a:ext cx="1524000" cy="804567"/>
            </a:xfrm>
            <a:custGeom>
              <a:avLst/>
              <a:gdLst>
                <a:gd name="connsiteX0" fmla="*/ 0 w 1524000"/>
                <a:gd name="connsiteY0" fmla="*/ 804567 h 804567"/>
                <a:gd name="connsiteX1" fmla="*/ 138546 w 1524000"/>
                <a:gd name="connsiteY1" fmla="*/ 347367 h 804567"/>
                <a:gd name="connsiteX2" fmla="*/ 387927 w 1524000"/>
                <a:gd name="connsiteY2" fmla="*/ 610604 h 804567"/>
                <a:gd name="connsiteX3" fmla="*/ 512618 w 1524000"/>
                <a:gd name="connsiteY3" fmla="*/ 679876 h 804567"/>
                <a:gd name="connsiteX4" fmla="*/ 595746 w 1524000"/>
                <a:gd name="connsiteY4" fmla="*/ 388931 h 804567"/>
                <a:gd name="connsiteX5" fmla="*/ 762000 w 1524000"/>
                <a:gd name="connsiteY5" fmla="*/ 111840 h 804567"/>
                <a:gd name="connsiteX6" fmla="*/ 748146 w 1524000"/>
                <a:gd name="connsiteY6" fmla="*/ 569040 h 804567"/>
                <a:gd name="connsiteX7" fmla="*/ 997527 w 1524000"/>
                <a:gd name="connsiteY7" fmla="*/ 679876 h 804567"/>
                <a:gd name="connsiteX8" fmla="*/ 1191491 w 1524000"/>
                <a:gd name="connsiteY8" fmla="*/ 167258 h 804567"/>
                <a:gd name="connsiteX9" fmla="*/ 1427018 w 1524000"/>
                <a:gd name="connsiteY9" fmla="*/ 28713 h 804567"/>
                <a:gd name="connsiteX10" fmla="*/ 1482436 w 1524000"/>
                <a:gd name="connsiteY10" fmla="*/ 666022 h 804567"/>
                <a:gd name="connsiteX11" fmla="*/ 1524000 w 1524000"/>
                <a:gd name="connsiteY11" fmla="*/ 763004 h 8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0" h="804567">
                  <a:moveTo>
                    <a:pt x="0" y="804567"/>
                  </a:moveTo>
                  <a:cubicBezTo>
                    <a:pt x="36946" y="592130"/>
                    <a:pt x="73892" y="379694"/>
                    <a:pt x="138546" y="347367"/>
                  </a:cubicBezTo>
                  <a:cubicBezTo>
                    <a:pt x="203201" y="315040"/>
                    <a:pt x="325582" y="555186"/>
                    <a:pt x="387927" y="610604"/>
                  </a:cubicBezTo>
                  <a:cubicBezTo>
                    <a:pt x="450272" y="666022"/>
                    <a:pt x="477982" y="716821"/>
                    <a:pt x="512618" y="679876"/>
                  </a:cubicBezTo>
                  <a:cubicBezTo>
                    <a:pt x="547254" y="642931"/>
                    <a:pt x="554182" y="483604"/>
                    <a:pt x="595746" y="388931"/>
                  </a:cubicBezTo>
                  <a:cubicBezTo>
                    <a:pt x="637310" y="294258"/>
                    <a:pt x="736600" y="81822"/>
                    <a:pt x="762000" y="111840"/>
                  </a:cubicBezTo>
                  <a:cubicBezTo>
                    <a:pt x="787400" y="141858"/>
                    <a:pt x="708892" y="474367"/>
                    <a:pt x="748146" y="569040"/>
                  </a:cubicBezTo>
                  <a:cubicBezTo>
                    <a:pt x="787400" y="663713"/>
                    <a:pt x="923636" y="746840"/>
                    <a:pt x="997527" y="679876"/>
                  </a:cubicBezTo>
                  <a:cubicBezTo>
                    <a:pt x="1071418" y="612912"/>
                    <a:pt x="1119909" y="275785"/>
                    <a:pt x="1191491" y="167258"/>
                  </a:cubicBezTo>
                  <a:cubicBezTo>
                    <a:pt x="1263073" y="58731"/>
                    <a:pt x="1378527" y="-54414"/>
                    <a:pt x="1427018" y="28713"/>
                  </a:cubicBezTo>
                  <a:cubicBezTo>
                    <a:pt x="1475509" y="111840"/>
                    <a:pt x="1466272" y="543640"/>
                    <a:pt x="1482436" y="666022"/>
                  </a:cubicBezTo>
                  <a:cubicBezTo>
                    <a:pt x="1498600" y="788404"/>
                    <a:pt x="1524000" y="763004"/>
                    <a:pt x="1524000" y="763004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rgbClr val="3C3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B9EF680-CF5C-BF4F-831E-C276AD2EA11A}"/>
              </a:ext>
            </a:extLst>
          </p:cNvPr>
          <p:cNvSpPr txBox="1"/>
          <p:nvPr/>
        </p:nvSpPr>
        <p:spPr>
          <a:xfrm rot="16200000">
            <a:off x="157488" y="4067589"/>
            <a:ext cx="4536000" cy="307777"/>
          </a:xfrm>
          <a:prstGeom prst="rect">
            <a:avLst/>
          </a:prstGeom>
          <a:solidFill>
            <a:schemeClr val="bg2"/>
          </a:solidFill>
          <a:ln w="158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normalize a numerical series to a given range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4E121CB-E830-A94E-B1CB-8F8D48FEFC37}"/>
              </a:ext>
            </a:extLst>
          </p:cNvPr>
          <p:cNvCxnSpPr>
            <a:cxnSpLocks/>
          </p:cNvCxnSpPr>
          <p:nvPr/>
        </p:nvCxnSpPr>
        <p:spPr>
          <a:xfrm>
            <a:off x="2072368" y="7156905"/>
            <a:ext cx="257808" cy="0"/>
          </a:xfrm>
          <a:prstGeom prst="line">
            <a:avLst/>
          </a:prstGeom>
          <a:ln w="22225">
            <a:solidFill>
              <a:srgbClr val="2D2D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6C025D-6863-FC48-80C8-0A9B058EDBCF}"/>
              </a:ext>
            </a:extLst>
          </p:cNvPr>
          <p:cNvSpPr txBox="1"/>
          <p:nvPr/>
        </p:nvSpPr>
        <p:spPr>
          <a:xfrm rot="16200000">
            <a:off x="2690545" y="3959867"/>
            <a:ext cx="4536000" cy="523220"/>
          </a:xfrm>
          <a:prstGeom prst="rect">
            <a:avLst/>
          </a:prstGeom>
          <a:solidFill>
            <a:schemeClr val="bg2"/>
          </a:solidFill>
          <a:ln w="158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transform the scaled numerical series to</a:t>
            </a:r>
          </a:p>
          <a:p>
            <a:pPr algn="ctr"/>
            <a:r>
              <a:rPr lang="en-US" altLang="zh-CN" sz="1400" b="1" dirty="0"/>
              <a:t> an alphabetical sequence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5255B1-E237-E647-A11C-C9B1083403B2}"/>
              </a:ext>
            </a:extLst>
          </p:cNvPr>
          <p:cNvCxnSpPr/>
          <p:nvPr/>
        </p:nvCxnSpPr>
        <p:spPr>
          <a:xfrm flipV="1">
            <a:off x="2147295" y="1438212"/>
            <a:ext cx="576000" cy="1"/>
          </a:xfrm>
          <a:prstGeom prst="straightConnector1">
            <a:avLst/>
          </a:prstGeom>
          <a:ln w="38100">
            <a:solidFill>
              <a:srgbClr val="D0CFC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C833F2-53ED-2745-B081-8BD7C5C5796A}"/>
              </a:ext>
            </a:extLst>
          </p:cNvPr>
          <p:cNvCxnSpPr/>
          <p:nvPr/>
        </p:nvCxnSpPr>
        <p:spPr>
          <a:xfrm flipV="1">
            <a:off x="4733136" y="1438212"/>
            <a:ext cx="576000" cy="1"/>
          </a:xfrm>
          <a:prstGeom prst="straightConnector1">
            <a:avLst/>
          </a:prstGeom>
          <a:ln w="38100">
            <a:solidFill>
              <a:srgbClr val="D0CFC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D214C-0D4E-FB49-97E2-167F9F3083CC}"/>
              </a:ext>
            </a:extLst>
          </p:cNvPr>
          <p:cNvCxnSpPr/>
          <p:nvPr/>
        </p:nvCxnSpPr>
        <p:spPr>
          <a:xfrm flipV="1">
            <a:off x="7208908" y="1438212"/>
            <a:ext cx="861667" cy="2"/>
          </a:xfrm>
          <a:prstGeom prst="straightConnector1">
            <a:avLst/>
          </a:prstGeom>
          <a:ln w="38100">
            <a:solidFill>
              <a:srgbClr val="D0CFC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805BF0-79E7-9F4F-A78D-ED3F6D38469D}"/>
              </a:ext>
            </a:extLst>
          </p:cNvPr>
          <p:cNvCxnSpPr/>
          <p:nvPr/>
        </p:nvCxnSpPr>
        <p:spPr>
          <a:xfrm flipV="1">
            <a:off x="9762336" y="1438212"/>
            <a:ext cx="813756" cy="2066"/>
          </a:xfrm>
          <a:prstGeom prst="straightConnector1">
            <a:avLst/>
          </a:prstGeom>
          <a:ln w="38100">
            <a:solidFill>
              <a:srgbClr val="D0CFC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D5D4A-B83D-7746-A452-BB70399FFF05}"/>
              </a:ext>
            </a:extLst>
          </p:cNvPr>
          <p:cNvSpPr txBox="1"/>
          <p:nvPr/>
        </p:nvSpPr>
        <p:spPr>
          <a:xfrm rot="16200000">
            <a:off x="7873841" y="4099294"/>
            <a:ext cx="4536000" cy="307777"/>
          </a:xfrm>
          <a:prstGeom prst="rect">
            <a:avLst/>
          </a:prstGeom>
          <a:solidFill>
            <a:schemeClr val="bg2"/>
          </a:solidFill>
          <a:ln w="158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transform a sentence to a vector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EC069-669F-144B-B46F-56B20829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" y="4148876"/>
            <a:ext cx="2015815" cy="1481007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6B4805-FE76-FC4C-8511-4A986268CB9B}"/>
              </a:ext>
            </a:extLst>
          </p:cNvPr>
          <p:cNvCxnSpPr/>
          <p:nvPr/>
        </p:nvCxnSpPr>
        <p:spPr>
          <a:xfrm>
            <a:off x="3360141" y="3130046"/>
            <a:ext cx="0" cy="1008000"/>
          </a:xfrm>
          <a:prstGeom prst="line">
            <a:avLst/>
          </a:prstGeom>
          <a:ln w="38100">
            <a:solidFill>
              <a:srgbClr val="3C3C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90E40D8-3AE7-D040-95CC-2CC3BB5B2A8C}"/>
              </a:ext>
            </a:extLst>
          </p:cNvPr>
          <p:cNvCxnSpPr/>
          <p:nvPr/>
        </p:nvCxnSpPr>
        <p:spPr>
          <a:xfrm>
            <a:off x="3734963" y="3130046"/>
            <a:ext cx="0" cy="1008000"/>
          </a:xfrm>
          <a:prstGeom prst="line">
            <a:avLst/>
          </a:prstGeom>
          <a:ln w="38100">
            <a:solidFill>
              <a:srgbClr val="3C3C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10E2940-A941-DB47-A430-CBEC081EB5C2}"/>
              </a:ext>
            </a:extLst>
          </p:cNvPr>
          <p:cNvCxnSpPr/>
          <p:nvPr/>
        </p:nvCxnSpPr>
        <p:spPr>
          <a:xfrm>
            <a:off x="4109785" y="3130046"/>
            <a:ext cx="0" cy="1008000"/>
          </a:xfrm>
          <a:prstGeom prst="line">
            <a:avLst/>
          </a:prstGeom>
          <a:ln w="38100">
            <a:solidFill>
              <a:srgbClr val="3C3C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AA6D8A5-4977-9040-9AF9-E42A3B6758F3}"/>
              </a:ext>
            </a:extLst>
          </p:cNvPr>
          <p:cNvSpPr/>
          <p:nvPr/>
        </p:nvSpPr>
        <p:spPr>
          <a:xfrm>
            <a:off x="5282241" y="4442075"/>
            <a:ext cx="19570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'e@cdb@efg@hhm@xuj@eee@eef@cbg@beg@fdf@hfb@lij@iee@bde@dec@ffc@kgg@hlf@bbf@ebn@hig@ggg@deg@dgd@gjx@gfd@abb@ehd@dac@bid@ceg@imf@cke@dce@bga@ede@edbe'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9ABA79-E0EC-F245-ADDD-012559BA52A6}"/>
              </a:ext>
            </a:extLst>
          </p:cNvPr>
          <p:cNvSpPr/>
          <p:nvPr/>
        </p:nvSpPr>
        <p:spPr>
          <a:xfrm>
            <a:off x="2699498" y="4118910"/>
            <a:ext cx="2193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0.125294 @ 0.081707 0.327838 0.181930 @ 0.1815 0.350870 302 0.355882 @ 0.488049 0.592703 0.267895 @ 0.3040 0.265652 303 0.355882 @ 0.583659 0.513243 0.371053 @ 0.4020 0.223043 304 0.528824 @ 0.488049 0.513243 0.233509 @ 0.2060 0.180435</a:t>
            </a:r>
            <a:r>
              <a:rPr lang="en-US" altLang="zh-TW" sz="1400" dirty="0"/>
              <a:t>…</a:t>
            </a:r>
            <a:endParaRPr lang="en-US" sz="14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74B37B2-391F-D245-B6B3-2DEA8A8A9497}"/>
              </a:ext>
            </a:extLst>
          </p:cNvPr>
          <p:cNvSpPr/>
          <p:nvPr/>
        </p:nvSpPr>
        <p:spPr>
          <a:xfrm>
            <a:off x="3555566" y="2823200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8DD8722-4B85-5A40-82FA-2AD4BB4C7464}"/>
              </a:ext>
            </a:extLst>
          </p:cNvPr>
          <p:cNvGrpSpPr>
            <a:grpSpLocks noChangeAspect="1"/>
          </p:cNvGrpSpPr>
          <p:nvPr/>
        </p:nvGrpSpPr>
        <p:grpSpPr>
          <a:xfrm>
            <a:off x="5342599" y="2627711"/>
            <a:ext cx="1584000" cy="1008000"/>
            <a:chOff x="2736827" y="1800120"/>
            <a:chExt cx="1911927" cy="1216684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C91A6C8-C9CB-C444-AC3F-8647B3385CE4}"/>
                </a:ext>
              </a:extLst>
            </p:cNvPr>
            <p:cNvCxnSpPr/>
            <p:nvPr/>
          </p:nvCxnSpPr>
          <p:spPr>
            <a:xfrm>
              <a:off x="2926393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6693046-FF87-4E45-BB30-2865B91F9079}"/>
                </a:ext>
              </a:extLst>
            </p:cNvPr>
            <p:cNvCxnSpPr/>
            <p:nvPr/>
          </p:nvCxnSpPr>
          <p:spPr>
            <a:xfrm flipH="1">
              <a:off x="2736827" y="2882866"/>
              <a:ext cx="1911927" cy="0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2EC9F6D-9A5E-9348-B56A-2929B47796D2}"/>
                </a:ext>
              </a:extLst>
            </p:cNvPr>
            <p:cNvSpPr/>
            <p:nvPr/>
          </p:nvSpPr>
          <p:spPr>
            <a:xfrm>
              <a:off x="3037230" y="1902876"/>
              <a:ext cx="1510146" cy="896171"/>
            </a:xfrm>
            <a:custGeom>
              <a:avLst/>
              <a:gdLst>
                <a:gd name="connsiteX0" fmla="*/ 0 w 1704109"/>
                <a:gd name="connsiteY0" fmla="*/ 835183 h 896171"/>
                <a:gd name="connsiteX1" fmla="*/ 69273 w 1704109"/>
                <a:gd name="connsiteY1" fmla="*/ 184019 h 896171"/>
                <a:gd name="connsiteX2" fmla="*/ 290946 w 1704109"/>
                <a:gd name="connsiteY2" fmla="*/ 3910 h 896171"/>
                <a:gd name="connsiteX3" fmla="*/ 318655 w 1704109"/>
                <a:gd name="connsiteY3" fmla="*/ 308710 h 896171"/>
                <a:gd name="connsiteX4" fmla="*/ 387927 w 1704109"/>
                <a:gd name="connsiteY4" fmla="*/ 502673 h 896171"/>
                <a:gd name="connsiteX5" fmla="*/ 484909 w 1704109"/>
                <a:gd name="connsiteY5" fmla="*/ 433401 h 896171"/>
                <a:gd name="connsiteX6" fmla="*/ 568037 w 1704109"/>
                <a:gd name="connsiteY6" fmla="*/ 668928 h 896171"/>
                <a:gd name="connsiteX7" fmla="*/ 609600 w 1704109"/>
                <a:gd name="connsiteY7" fmla="*/ 779764 h 896171"/>
                <a:gd name="connsiteX8" fmla="*/ 900546 w 1704109"/>
                <a:gd name="connsiteY8" fmla="*/ 710492 h 896171"/>
                <a:gd name="connsiteX9" fmla="*/ 969818 w 1704109"/>
                <a:gd name="connsiteY9" fmla="*/ 849037 h 896171"/>
                <a:gd name="connsiteX10" fmla="*/ 1136073 w 1704109"/>
                <a:gd name="connsiteY10" fmla="*/ 862892 h 896171"/>
                <a:gd name="connsiteX11" fmla="*/ 1510146 w 1704109"/>
                <a:gd name="connsiteY11" fmla="*/ 835183 h 896171"/>
                <a:gd name="connsiteX12" fmla="*/ 1648691 w 1704109"/>
                <a:gd name="connsiteY12" fmla="*/ 142455 h 896171"/>
                <a:gd name="connsiteX13" fmla="*/ 1704109 w 1704109"/>
                <a:gd name="connsiteY13" fmla="*/ 876746 h 8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04109" h="896171">
                  <a:moveTo>
                    <a:pt x="0" y="835183"/>
                  </a:moveTo>
                  <a:cubicBezTo>
                    <a:pt x="10391" y="578873"/>
                    <a:pt x="20782" y="322564"/>
                    <a:pt x="69273" y="184019"/>
                  </a:cubicBezTo>
                  <a:cubicBezTo>
                    <a:pt x="117764" y="45474"/>
                    <a:pt x="249382" y="-16872"/>
                    <a:pt x="290946" y="3910"/>
                  </a:cubicBezTo>
                  <a:cubicBezTo>
                    <a:pt x="332510" y="24692"/>
                    <a:pt x="302492" y="225583"/>
                    <a:pt x="318655" y="308710"/>
                  </a:cubicBezTo>
                  <a:cubicBezTo>
                    <a:pt x="334818" y="391837"/>
                    <a:pt x="360218" y="481891"/>
                    <a:pt x="387927" y="502673"/>
                  </a:cubicBezTo>
                  <a:cubicBezTo>
                    <a:pt x="415636" y="523455"/>
                    <a:pt x="454891" y="405692"/>
                    <a:pt x="484909" y="433401"/>
                  </a:cubicBezTo>
                  <a:cubicBezTo>
                    <a:pt x="514927" y="461110"/>
                    <a:pt x="547255" y="611201"/>
                    <a:pt x="568037" y="668928"/>
                  </a:cubicBezTo>
                  <a:cubicBezTo>
                    <a:pt x="588819" y="726655"/>
                    <a:pt x="554182" y="772837"/>
                    <a:pt x="609600" y="779764"/>
                  </a:cubicBezTo>
                  <a:cubicBezTo>
                    <a:pt x="665018" y="786691"/>
                    <a:pt x="840510" y="698947"/>
                    <a:pt x="900546" y="710492"/>
                  </a:cubicBezTo>
                  <a:cubicBezTo>
                    <a:pt x="960582" y="722037"/>
                    <a:pt x="930564" y="823637"/>
                    <a:pt x="969818" y="849037"/>
                  </a:cubicBezTo>
                  <a:cubicBezTo>
                    <a:pt x="1009073" y="874437"/>
                    <a:pt x="1046018" y="865201"/>
                    <a:pt x="1136073" y="862892"/>
                  </a:cubicBezTo>
                  <a:cubicBezTo>
                    <a:pt x="1226128" y="860583"/>
                    <a:pt x="1424710" y="955256"/>
                    <a:pt x="1510146" y="835183"/>
                  </a:cubicBezTo>
                  <a:cubicBezTo>
                    <a:pt x="1595582" y="715110"/>
                    <a:pt x="1616364" y="135528"/>
                    <a:pt x="1648691" y="142455"/>
                  </a:cubicBezTo>
                  <a:cubicBezTo>
                    <a:pt x="1681018" y="149382"/>
                    <a:pt x="1704109" y="876746"/>
                    <a:pt x="1704109" y="876746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rgbClr val="3C3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DFF619D-00A2-2742-BEB8-65DC20BCF7FF}"/>
                </a:ext>
              </a:extLst>
            </p:cNvPr>
            <p:cNvCxnSpPr/>
            <p:nvPr/>
          </p:nvCxnSpPr>
          <p:spPr>
            <a:xfrm>
              <a:off x="3378812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11372FC-AFF3-BD40-BB71-24DAFA044416}"/>
                </a:ext>
              </a:extLst>
            </p:cNvPr>
            <p:cNvCxnSpPr/>
            <p:nvPr/>
          </p:nvCxnSpPr>
          <p:spPr>
            <a:xfrm>
              <a:off x="3831231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6EA6A81-42AE-4345-8CF9-A6A3A7408E13}"/>
                </a:ext>
              </a:extLst>
            </p:cNvPr>
            <p:cNvCxnSpPr/>
            <p:nvPr/>
          </p:nvCxnSpPr>
          <p:spPr>
            <a:xfrm>
              <a:off x="4283651" y="1800120"/>
              <a:ext cx="0" cy="1216684"/>
            </a:xfrm>
            <a:prstGeom prst="line">
              <a:avLst/>
            </a:prstGeom>
            <a:ln w="38100">
              <a:solidFill>
                <a:srgbClr val="3C3C3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78ADBC4-9FC7-3D4A-87AE-DD4FD4CA8F8D}"/>
              </a:ext>
            </a:extLst>
          </p:cNvPr>
          <p:cNvSpPr txBox="1"/>
          <p:nvPr/>
        </p:nvSpPr>
        <p:spPr>
          <a:xfrm rot="16200000">
            <a:off x="5412998" y="4037295"/>
            <a:ext cx="4536000" cy="307777"/>
          </a:xfrm>
          <a:prstGeom prst="rect">
            <a:avLst/>
          </a:prstGeom>
          <a:solidFill>
            <a:schemeClr val="bg2"/>
          </a:solidFill>
          <a:ln w="158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split the letters to form a word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0A97BF-AF6F-4F42-808B-6CFDDAA53EDE}"/>
              </a:ext>
            </a:extLst>
          </p:cNvPr>
          <p:cNvSpPr/>
          <p:nvPr/>
        </p:nvSpPr>
        <p:spPr>
          <a:xfrm>
            <a:off x="7963358" y="3524746"/>
            <a:ext cx="195704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 </a:t>
            </a:r>
            <a:r>
              <a:rPr lang="en-US" sz="1400" dirty="0" err="1"/>
              <a:t>cdb</a:t>
            </a:r>
            <a:r>
              <a:rPr lang="en-US" sz="1400" dirty="0"/>
              <a:t> </a:t>
            </a:r>
            <a:r>
              <a:rPr lang="en-US" sz="1400" dirty="0" err="1"/>
              <a:t>efg</a:t>
            </a:r>
            <a:r>
              <a:rPr lang="en-US" sz="1400" dirty="0"/>
              <a:t> </a:t>
            </a:r>
            <a:r>
              <a:rPr lang="en-US" sz="1400" dirty="0" err="1"/>
              <a:t>hhm</a:t>
            </a:r>
            <a:r>
              <a:rPr lang="en-US" sz="1400" dirty="0"/>
              <a:t> </a:t>
            </a:r>
            <a:r>
              <a:rPr lang="en-US" sz="1400" dirty="0" err="1"/>
              <a:t>xuj</a:t>
            </a:r>
            <a:r>
              <a:rPr lang="en-US" sz="1400" dirty="0"/>
              <a:t> </a:t>
            </a:r>
            <a:r>
              <a:rPr lang="en-US" sz="1400" dirty="0" err="1"/>
              <a:t>eee</a:t>
            </a:r>
            <a:r>
              <a:rPr lang="en-US" sz="1400" dirty="0"/>
              <a:t> </a:t>
            </a:r>
            <a:r>
              <a:rPr lang="en-US" sz="1400" dirty="0" err="1"/>
              <a:t>eef</a:t>
            </a:r>
            <a:r>
              <a:rPr lang="en-US" sz="1400" dirty="0"/>
              <a:t> </a:t>
            </a:r>
            <a:r>
              <a:rPr lang="en-US" sz="1400" dirty="0" err="1"/>
              <a:t>cbg</a:t>
            </a:r>
            <a:r>
              <a:rPr lang="en-US" sz="1400" dirty="0"/>
              <a:t> beg </a:t>
            </a:r>
            <a:r>
              <a:rPr lang="en-US" sz="1400" dirty="0" err="1"/>
              <a:t>fdf</a:t>
            </a:r>
            <a:r>
              <a:rPr lang="en-US" sz="1400" dirty="0"/>
              <a:t> </a:t>
            </a:r>
            <a:r>
              <a:rPr lang="en-US" sz="1400" dirty="0" err="1"/>
              <a:t>hfb</a:t>
            </a:r>
            <a:r>
              <a:rPr lang="en-US" sz="1400" dirty="0"/>
              <a:t> </a:t>
            </a:r>
            <a:r>
              <a:rPr lang="en-US" sz="1400" dirty="0" err="1"/>
              <a:t>lij</a:t>
            </a:r>
            <a:r>
              <a:rPr lang="en-US" sz="1400" dirty="0"/>
              <a:t> </a:t>
            </a:r>
            <a:r>
              <a:rPr lang="en-US" sz="1400" dirty="0" err="1"/>
              <a:t>iee</a:t>
            </a:r>
            <a:r>
              <a:rPr lang="en-US" sz="1400" dirty="0"/>
              <a:t> </a:t>
            </a:r>
            <a:r>
              <a:rPr lang="en-US" sz="1400" dirty="0" err="1"/>
              <a:t>bde</a:t>
            </a:r>
            <a:r>
              <a:rPr lang="en-US" sz="1400" dirty="0"/>
              <a:t> </a:t>
            </a:r>
            <a:r>
              <a:rPr lang="en-US" sz="1400" dirty="0" err="1"/>
              <a:t>dec</a:t>
            </a:r>
            <a:r>
              <a:rPr lang="en-US" sz="1400" dirty="0"/>
              <a:t> </a:t>
            </a:r>
            <a:r>
              <a:rPr lang="en-US" sz="1400" dirty="0" err="1"/>
              <a:t>ffc</a:t>
            </a:r>
            <a:r>
              <a:rPr lang="en-US" sz="1400" dirty="0"/>
              <a:t> </a:t>
            </a:r>
            <a:r>
              <a:rPr lang="en-US" sz="1400" dirty="0" err="1"/>
              <a:t>kgg</a:t>
            </a:r>
            <a:r>
              <a:rPr lang="en-US" sz="1400" dirty="0"/>
              <a:t> </a:t>
            </a:r>
            <a:r>
              <a:rPr lang="en-US" sz="1400" dirty="0" err="1"/>
              <a:t>hlf</a:t>
            </a:r>
            <a:r>
              <a:rPr lang="en-US" sz="1400" dirty="0"/>
              <a:t> </a:t>
            </a:r>
            <a:r>
              <a:rPr lang="en-US" sz="1400" dirty="0" err="1"/>
              <a:t>bbf</a:t>
            </a:r>
            <a:r>
              <a:rPr lang="en-US" sz="1400" dirty="0"/>
              <a:t> </a:t>
            </a:r>
            <a:r>
              <a:rPr lang="en-US" sz="1400" dirty="0" err="1"/>
              <a:t>ebn</a:t>
            </a:r>
            <a:r>
              <a:rPr lang="en-US" sz="1400" dirty="0"/>
              <a:t> </a:t>
            </a:r>
            <a:r>
              <a:rPr lang="en-US" sz="1400" dirty="0" err="1"/>
              <a:t>hig</a:t>
            </a:r>
            <a:r>
              <a:rPr lang="en-US" sz="1400" dirty="0"/>
              <a:t> </a:t>
            </a:r>
            <a:r>
              <a:rPr lang="en-US" sz="1400" dirty="0" err="1"/>
              <a:t>ggg</a:t>
            </a:r>
            <a:r>
              <a:rPr lang="en-US" sz="1400" dirty="0"/>
              <a:t> </a:t>
            </a:r>
            <a:r>
              <a:rPr lang="en-US" sz="1400" dirty="0" err="1"/>
              <a:t>deg</a:t>
            </a:r>
            <a:r>
              <a:rPr lang="en-US" sz="1400" dirty="0"/>
              <a:t> </a:t>
            </a:r>
            <a:r>
              <a:rPr lang="en-US" sz="1400" dirty="0" err="1"/>
              <a:t>dgd</a:t>
            </a:r>
            <a:r>
              <a:rPr lang="en-US" sz="1400" dirty="0"/>
              <a:t> </a:t>
            </a:r>
            <a:r>
              <a:rPr lang="en-US" sz="1400" dirty="0" err="1"/>
              <a:t>gjx</a:t>
            </a:r>
            <a:r>
              <a:rPr lang="en-US" sz="1400" dirty="0"/>
              <a:t> </a:t>
            </a:r>
            <a:r>
              <a:rPr lang="en-US" sz="1400" dirty="0" err="1"/>
              <a:t>gfd</a:t>
            </a:r>
            <a:r>
              <a:rPr lang="en-US" sz="1400" dirty="0"/>
              <a:t> </a:t>
            </a:r>
            <a:r>
              <a:rPr lang="en-US" sz="1400" dirty="0" err="1"/>
              <a:t>abb</a:t>
            </a:r>
            <a:r>
              <a:rPr lang="en-US" sz="1400" dirty="0"/>
              <a:t> </a:t>
            </a:r>
            <a:r>
              <a:rPr lang="en-US" sz="1400" dirty="0" err="1"/>
              <a:t>ehd</a:t>
            </a:r>
            <a:r>
              <a:rPr lang="en-US" sz="1400" dirty="0"/>
              <a:t> </a:t>
            </a:r>
            <a:r>
              <a:rPr lang="en-US" sz="1400" dirty="0" err="1"/>
              <a:t>dac</a:t>
            </a:r>
            <a:r>
              <a:rPr lang="en-US" sz="1400" dirty="0"/>
              <a:t> bid </a:t>
            </a:r>
            <a:r>
              <a:rPr lang="en-US" sz="1400" dirty="0" err="1"/>
              <a:t>ceg</a:t>
            </a:r>
            <a:r>
              <a:rPr lang="en-US" sz="1400" dirty="0"/>
              <a:t> </a:t>
            </a:r>
            <a:r>
              <a:rPr lang="en-US" sz="1400" dirty="0" err="1"/>
              <a:t>imf</a:t>
            </a:r>
            <a:r>
              <a:rPr lang="en-US" sz="1400" dirty="0"/>
              <a:t> </a:t>
            </a:r>
            <a:r>
              <a:rPr lang="en-US" sz="1400" dirty="0" err="1"/>
              <a:t>cke</a:t>
            </a:r>
            <a:r>
              <a:rPr lang="en-US" sz="1400" dirty="0"/>
              <a:t> </a:t>
            </a:r>
            <a:r>
              <a:rPr lang="en-US" sz="1400" dirty="0" err="1"/>
              <a:t>dce</a:t>
            </a:r>
            <a:r>
              <a:rPr lang="en-US" sz="1400" dirty="0"/>
              <a:t> </a:t>
            </a:r>
            <a:r>
              <a:rPr lang="en-US" sz="1400" dirty="0" err="1"/>
              <a:t>bga</a:t>
            </a:r>
            <a:r>
              <a:rPr lang="en-US" sz="1400" dirty="0"/>
              <a:t> </a:t>
            </a:r>
            <a:r>
              <a:rPr lang="en-US" sz="1400" dirty="0" err="1"/>
              <a:t>ede</a:t>
            </a:r>
            <a:r>
              <a:rPr lang="en-US" sz="1400" dirty="0"/>
              <a:t> </a:t>
            </a:r>
            <a:r>
              <a:rPr lang="en-US" sz="1400" dirty="0" err="1"/>
              <a:t>edbe</a:t>
            </a:r>
            <a:endParaRPr lang="en-US" sz="14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4D6EEF4-0E62-2A45-8DEE-CFE3B3B1697B}"/>
              </a:ext>
            </a:extLst>
          </p:cNvPr>
          <p:cNvSpPr/>
          <p:nvPr/>
        </p:nvSpPr>
        <p:spPr>
          <a:xfrm>
            <a:off x="10555802" y="3555551"/>
            <a:ext cx="17781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[ 1.11193419, 0.91300172, -0.45820892, -0.18356925, -1.05310869, 1.7276212 , 0.34015128, -1.30576646, -0.74796993, 0.44522542]</a:t>
            </a:r>
          </a:p>
        </p:txBody>
      </p:sp>
    </p:spTree>
    <p:extLst>
      <p:ext uri="{BB962C8B-B14F-4D97-AF65-F5344CB8AC3E}">
        <p14:creationId xmlns:p14="http://schemas.microsoft.com/office/powerpoint/2010/main" val="153826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4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77116-F92B-6544-9CCF-B47EF5E25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53" y="966132"/>
            <a:ext cx="11074400" cy="2730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35AC34-7811-E943-8FD7-A8D0D6A18B64}"/>
              </a:ext>
            </a:extLst>
          </p:cNvPr>
          <p:cNvSpPr/>
          <p:nvPr/>
        </p:nvSpPr>
        <p:spPr>
          <a:xfrm>
            <a:off x="1075039" y="5058376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7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97A8B7-5CBA-7041-9A23-626B4D35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53" y="1207772"/>
            <a:ext cx="7454900" cy="255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49D3E-D51D-9241-BA38-A9C43556B906}"/>
              </a:ext>
            </a:extLst>
          </p:cNvPr>
          <p:cNvSpPr/>
          <p:nvPr/>
        </p:nvSpPr>
        <p:spPr>
          <a:xfrm>
            <a:off x="1075039" y="5317871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076EF-4B37-7F48-B9E2-1B1768D1D244}"/>
              </a:ext>
            </a:extLst>
          </p:cNvPr>
          <p:cNvSpPr txBox="1"/>
          <p:nvPr/>
        </p:nvSpPr>
        <p:spPr>
          <a:xfrm>
            <a:off x="344354" y="364079"/>
            <a:ext cx="104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Embedding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Language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Learner,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using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Cathay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GIS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dataset</a:t>
            </a:r>
            <a:endParaRPr lang="en-US" sz="2400" b="1" dirty="0">
              <a:solidFill>
                <a:srgbClr val="2D2D2D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B62DF-D981-1941-AC04-725C040F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53" y="4233905"/>
            <a:ext cx="73025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B0DE-95EB-1F4B-8086-FA352352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3" y="5021305"/>
            <a:ext cx="10566400" cy="153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766826-E442-F84C-BAFD-9BA76389C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53" y="1268455"/>
            <a:ext cx="9575800" cy="285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6763FA-6D9A-0648-8414-725434D535F4}"/>
              </a:ext>
            </a:extLst>
          </p:cNvPr>
          <p:cNvSpPr/>
          <p:nvPr/>
        </p:nvSpPr>
        <p:spPr>
          <a:xfrm>
            <a:off x="4794422" y="3286897"/>
            <a:ext cx="1223319" cy="210065"/>
          </a:xfrm>
          <a:prstGeom prst="rect">
            <a:avLst/>
          </a:prstGeom>
          <a:solidFill>
            <a:srgbClr val="ED7D3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02D29-36EF-134C-A5DF-A49AD65EFFCD}"/>
              </a:ext>
            </a:extLst>
          </p:cNvPr>
          <p:cNvSpPr/>
          <p:nvPr/>
        </p:nvSpPr>
        <p:spPr>
          <a:xfrm>
            <a:off x="1075039" y="5589721"/>
            <a:ext cx="135924" cy="142103"/>
          </a:xfrm>
          <a:prstGeom prst="rect">
            <a:avLst/>
          </a:prstGeom>
          <a:solidFill>
            <a:schemeClr val="accent6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3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</TotalTime>
  <Words>634</Words>
  <Application>Microsoft Macintosh PowerPoint</Application>
  <PresentationFormat>Widescreen</PresentationFormat>
  <Paragraphs>89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JhengHei</vt:lpstr>
      <vt:lpstr>Microsoft JhengHei UI</vt:lpstr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91</cp:revision>
  <dcterms:created xsi:type="dcterms:W3CDTF">2019-09-29T02:58:04Z</dcterms:created>
  <dcterms:modified xsi:type="dcterms:W3CDTF">2020-02-20T00:20:41Z</dcterms:modified>
</cp:coreProperties>
</file>